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6" r:id="rId3"/>
  </p:sldMasterIdLst>
  <p:sldIdLst>
    <p:sldId id="256" r:id="rId4"/>
    <p:sldId id="257" r:id="rId5"/>
    <p:sldId id="259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099"/>
          <p:cNvSpPr/>
          <p:nvPr userDrawn="1">
            <p:custDataLst>
              <p:tags r:id="rId2"/>
            </p:custDataLst>
          </p:nvPr>
        </p:nvSpPr>
        <p:spPr>
          <a:xfrm>
            <a:off x="0" y="2377440"/>
            <a:ext cx="5193792" cy="4480560"/>
          </a:xfrm>
          <a:custGeom>
            <a:avLst/>
            <a:gdLst/>
            <a:ahLst/>
            <a:cxnLst/>
            <a:rect l="l" t="t" r="r" b="b"/>
            <a:pathLst>
              <a:path w="5193792" h="4480560">
                <a:moveTo>
                  <a:pt x="4828032" y="4480560"/>
                </a:moveTo>
                <a:lnTo>
                  <a:pt x="0" y="4480560"/>
                </a:lnTo>
                <a:lnTo>
                  <a:pt x="0" y="896112"/>
                </a:lnTo>
                <a:cubicBezTo>
                  <a:pt x="548640" y="338328"/>
                  <a:pt x="1307592" y="0"/>
                  <a:pt x="2148840" y="0"/>
                </a:cubicBezTo>
                <a:cubicBezTo>
                  <a:pt x="3831336" y="0"/>
                  <a:pt x="5193792" y="1362456"/>
                  <a:pt x="5193792" y="3044952"/>
                </a:cubicBezTo>
                <a:cubicBezTo>
                  <a:pt x="5193792" y="3566160"/>
                  <a:pt x="5065776" y="4050792"/>
                  <a:pt x="4828032" y="4480560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  <p:txBody>
          <a:bodyPr/>
          <a:lstStyle/>
          <a:p>
            <a:pPr defTabSz="914400"/>
            <a:endParaRPr lang="zh-CN" altLang="en-US"/>
          </a:p>
        </p:txBody>
      </p:sp>
      <p:sp>
        <p:nvSpPr>
          <p:cNvPr id="8" name="Ellipse 37 (Stroke)_#color-2083&amp;1010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505456" cy="3108960"/>
          </a:xfrm>
          <a:custGeom>
            <a:avLst/>
            <a:gdLst/>
            <a:ahLst/>
            <a:cxnLst/>
            <a:rect l="l" t="t" r="r" b="b"/>
            <a:pathLst>
              <a:path w="2505456" h="3108960">
                <a:moveTo>
                  <a:pt x="0" y="2505456"/>
                </a:moveTo>
                <a:cubicBezTo>
                  <a:pt x="100584" y="2523744"/>
                  <a:pt x="201168" y="2532888"/>
                  <a:pt x="301752" y="2532888"/>
                </a:cubicBezTo>
                <a:cubicBezTo>
                  <a:pt x="1207008" y="2532888"/>
                  <a:pt x="1938528" y="1801368"/>
                  <a:pt x="1938528" y="905256"/>
                </a:cubicBezTo>
                <a:cubicBezTo>
                  <a:pt x="1938528" y="566928"/>
                  <a:pt x="1837944" y="256032"/>
                  <a:pt x="1664208" y="0"/>
                </a:cubicBezTo>
                <a:lnTo>
                  <a:pt x="2313432" y="0"/>
                </a:lnTo>
                <a:cubicBezTo>
                  <a:pt x="2441448" y="274320"/>
                  <a:pt x="2505456" y="576072"/>
                  <a:pt x="2505456" y="905256"/>
                </a:cubicBezTo>
                <a:cubicBezTo>
                  <a:pt x="2505456" y="2121408"/>
                  <a:pt x="1517904" y="3108960"/>
                  <a:pt x="301752" y="3108960"/>
                </a:cubicBezTo>
                <a:cubicBezTo>
                  <a:pt x="201168" y="3108960"/>
                  <a:pt x="100584" y="3099816"/>
                  <a:pt x="0" y="3081528"/>
                </a:cubicBezTo>
                <a:lnTo>
                  <a:pt x="0" y="2505456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-2082&amp;9905"/>
          <p:cNvSpPr/>
          <p:nvPr userDrawn="1">
            <p:custDataLst>
              <p:tags r:id="rId4"/>
            </p:custDataLst>
          </p:nvPr>
        </p:nvSpPr>
        <p:spPr>
          <a:xfrm>
            <a:off x="9464040" y="4379976"/>
            <a:ext cx="1609344" cy="1609344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1" name="Ellipse 39-2082&amp;9906"/>
          <p:cNvSpPr/>
          <p:nvPr userDrawn="1">
            <p:custDataLst>
              <p:tags r:id="rId5"/>
            </p:custDataLst>
          </p:nvPr>
        </p:nvSpPr>
        <p:spPr>
          <a:xfrm>
            <a:off x="11338560" y="3617849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870709" y="1862454"/>
            <a:ext cx="9467850" cy="2628901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870709" y="4790127"/>
            <a:ext cx="7492365" cy="1177603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4" name="Ellipse 36-2082&amp;9912"/>
          <p:cNvSpPr/>
          <p:nvPr userDrawn="1">
            <p:custDataLst>
              <p:tags r:id="rId5"/>
            </p:custDataLst>
          </p:nvPr>
        </p:nvSpPr>
        <p:spPr>
          <a:xfrm>
            <a:off x="6976872" y="1005840"/>
            <a:ext cx="4343400" cy="4343400"/>
          </a:xfrm>
          <a:prstGeom prst="ellipse">
            <a:avLst/>
          </a:prstGeom>
          <a:solidFill>
            <a:schemeClr val="tx2">
              <a:alpha val="5000"/>
            </a:schemeClr>
          </a:solidFill>
        </p:spPr>
        <p:txBody>
          <a:bodyPr/>
          <a:lstStyle/>
          <a:p>
            <a:pPr defTabSz="914400"/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llipse 37 (Stroke)_#color-2083&amp;10105"/>
          <p:cNvSpPr/>
          <p:nvPr userDrawn="1">
            <p:custDataLst>
              <p:tags r:id="rId6"/>
            </p:custDataLst>
          </p:nvPr>
        </p:nvSpPr>
        <p:spPr>
          <a:xfrm>
            <a:off x="7159752" y="0"/>
            <a:ext cx="3977640" cy="2258568"/>
          </a:xfrm>
          <a:custGeom>
            <a:avLst/>
            <a:gdLst/>
            <a:ahLst/>
            <a:cxnLst/>
            <a:rect l="l" t="t" r="r" b="b"/>
            <a:pathLst>
              <a:path w="3977640" h="2258568">
                <a:moveTo>
                  <a:pt x="594360" y="0"/>
                </a:moveTo>
                <a:cubicBezTo>
                  <a:pt x="576072" y="82296"/>
                  <a:pt x="576072" y="173736"/>
                  <a:pt x="576072" y="265176"/>
                </a:cubicBezTo>
                <a:cubicBezTo>
                  <a:pt x="576072" y="1051560"/>
                  <a:pt x="1207008" y="1682496"/>
                  <a:pt x="1984248" y="1682496"/>
                </a:cubicBezTo>
                <a:cubicBezTo>
                  <a:pt x="2770632" y="1682496"/>
                  <a:pt x="3401568" y="1051560"/>
                  <a:pt x="3401568" y="265176"/>
                </a:cubicBezTo>
                <a:cubicBezTo>
                  <a:pt x="3401568" y="173736"/>
                  <a:pt x="3392424" y="82296"/>
                  <a:pt x="3374136" y="0"/>
                </a:cubicBezTo>
                <a:lnTo>
                  <a:pt x="3959352" y="0"/>
                </a:lnTo>
                <a:cubicBezTo>
                  <a:pt x="3968496" y="91440"/>
                  <a:pt x="3977640" y="173736"/>
                  <a:pt x="3977640" y="265176"/>
                </a:cubicBezTo>
                <a:cubicBezTo>
                  <a:pt x="3977640" y="1362456"/>
                  <a:pt x="3081528" y="2258568"/>
                  <a:pt x="1984248" y="2258568"/>
                </a:cubicBezTo>
                <a:cubicBezTo>
                  <a:pt x="886968" y="2258568"/>
                  <a:pt x="0" y="1362456"/>
                  <a:pt x="0" y="265176"/>
                </a:cubicBezTo>
                <a:cubicBezTo>
                  <a:pt x="0" y="173736"/>
                  <a:pt x="9144" y="91440"/>
                  <a:pt x="18288" y="0"/>
                </a:cubicBezTo>
                <a:lnTo>
                  <a:pt x="59436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7709207" y="263720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43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_#color-2083&amp;10108"/>
          <p:cNvSpPr/>
          <p:nvPr userDrawn="1">
            <p:custDataLst>
              <p:tags r:id="rId2"/>
            </p:custDataLst>
          </p:nvPr>
        </p:nvSpPr>
        <p:spPr>
          <a:xfrm>
            <a:off x="0" y="566928"/>
            <a:ext cx="5422392" cy="6291072"/>
          </a:xfrm>
          <a:custGeom>
            <a:avLst/>
            <a:gdLst/>
            <a:ahLst/>
            <a:cxnLst/>
            <a:rect l="l" t="t" r="r" b="b"/>
            <a:pathLst>
              <a:path w="5422392" h="6291072">
                <a:moveTo>
                  <a:pt x="4425696" y="6291072"/>
                </a:moveTo>
                <a:lnTo>
                  <a:pt x="0" y="6291072"/>
                </a:lnTo>
                <a:lnTo>
                  <a:pt x="0" y="393192"/>
                </a:lnTo>
                <a:cubicBezTo>
                  <a:pt x="502920" y="137160"/>
                  <a:pt x="1069848" y="0"/>
                  <a:pt x="1673352" y="0"/>
                </a:cubicBezTo>
                <a:cubicBezTo>
                  <a:pt x="3739896" y="0"/>
                  <a:pt x="5422392" y="1673352"/>
                  <a:pt x="5422392" y="3749040"/>
                </a:cubicBezTo>
                <a:cubicBezTo>
                  <a:pt x="5422392" y="4727448"/>
                  <a:pt x="5047488" y="5614416"/>
                  <a:pt x="4425696" y="6291072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_#strokes-2083&amp;10111"/>
          <p:cNvSpPr/>
          <p:nvPr userDrawn="1">
            <p:custDataLst>
              <p:tags r:id="rId3"/>
            </p:custDataLst>
          </p:nvPr>
        </p:nvSpPr>
        <p:spPr>
          <a:xfrm>
            <a:off x="11314176" y="1463040"/>
            <a:ext cx="877824" cy="1399032"/>
          </a:xfrm>
          <a:custGeom>
            <a:avLst/>
            <a:gdLst/>
            <a:ahLst/>
            <a:cxnLst/>
            <a:rect l="l" t="t" r="r" b="b"/>
            <a:pathLst>
              <a:path w="877824" h="1399032">
                <a:moveTo>
                  <a:pt x="877824" y="18288"/>
                </a:moveTo>
                <a:lnTo>
                  <a:pt x="877824" y="1371600"/>
                </a:lnTo>
                <a:cubicBezTo>
                  <a:pt x="822960" y="1389888"/>
                  <a:pt x="758952" y="1399032"/>
                  <a:pt x="694944" y="1399032"/>
                </a:cubicBezTo>
                <a:cubicBezTo>
                  <a:pt x="310896" y="1399032"/>
                  <a:pt x="0" y="1088136"/>
                  <a:pt x="0" y="694944"/>
                </a:cubicBezTo>
                <a:cubicBezTo>
                  <a:pt x="0" y="310896"/>
                  <a:pt x="310896" y="0"/>
                  <a:pt x="694944" y="0"/>
                </a:cubicBezTo>
                <a:cubicBezTo>
                  <a:pt x="758952" y="0"/>
                  <a:pt x="822960" y="9144"/>
                  <a:pt x="877824" y="18288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" name="Ellipse 39_#color_#strokes-2082&amp;9935"/>
          <p:cNvSpPr/>
          <p:nvPr userDrawn="1">
            <p:custDataLst>
              <p:tags r:id="rId4"/>
            </p:custDataLst>
          </p:nvPr>
        </p:nvSpPr>
        <p:spPr>
          <a:xfrm>
            <a:off x="10131552" y="301752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50890" y="1621790"/>
            <a:ext cx="5464175" cy="2789555"/>
          </a:xfrm>
        </p:spPr>
        <p:txBody>
          <a:bodyPr wrap="square" anchor="ctr" anchorCtr="0">
            <a:normAutofit/>
          </a:bodyPr>
          <a:lstStyle>
            <a:lvl1pPr algn="l">
              <a:defRPr sz="4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1130518" y="665438"/>
            <a:ext cx="4402908" cy="4700971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5300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3132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120"/>
          <p:cNvSpPr/>
          <p:nvPr userDrawn="1">
            <p:custDataLst>
              <p:tags r:id="rId2"/>
            </p:custDataLst>
          </p:nvPr>
        </p:nvSpPr>
        <p:spPr>
          <a:xfrm>
            <a:off x="0" y="2679192"/>
            <a:ext cx="5056632" cy="4178808"/>
          </a:xfrm>
          <a:custGeom>
            <a:avLst/>
            <a:gdLst/>
            <a:ahLst/>
            <a:cxnLst/>
            <a:rect l="l" t="t" r="r" b="b"/>
            <a:pathLst>
              <a:path w="5056632" h="4178808">
                <a:moveTo>
                  <a:pt x="4837176" y="4178808"/>
                </a:moveTo>
                <a:lnTo>
                  <a:pt x="0" y="4178808"/>
                </a:lnTo>
                <a:lnTo>
                  <a:pt x="0" y="758952"/>
                </a:lnTo>
                <a:cubicBezTo>
                  <a:pt x="539496" y="283464"/>
                  <a:pt x="1243584" y="0"/>
                  <a:pt x="2011680" y="0"/>
                </a:cubicBezTo>
                <a:cubicBezTo>
                  <a:pt x="3694176" y="0"/>
                  <a:pt x="5056632" y="1362456"/>
                  <a:pt x="5056632" y="3044952"/>
                </a:cubicBezTo>
                <a:cubicBezTo>
                  <a:pt x="5056632" y="3447288"/>
                  <a:pt x="4974336" y="3831336"/>
                  <a:pt x="4837176" y="4178808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8" name="Ellipse 38_#color_#strokes-2082&amp;9949"/>
          <p:cNvSpPr/>
          <p:nvPr userDrawn="1">
            <p:custDataLst>
              <p:tags r:id="rId3"/>
            </p:custDataLst>
          </p:nvPr>
        </p:nvSpPr>
        <p:spPr>
          <a:xfrm>
            <a:off x="9537192" y="1152144"/>
            <a:ext cx="1298448" cy="1298448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9" name="Ellipse 37 (Stroke)_#color-2083&amp;10123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2368296" cy="3410712"/>
          </a:xfrm>
          <a:custGeom>
            <a:avLst/>
            <a:gdLst/>
            <a:ahLst/>
            <a:cxnLst/>
            <a:rect l="l" t="t" r="r" b="b"/>
            <a:pathLst>
              <a:path w="2368296" h="3410712">
                <a:moveTo>
                  <a:pt x="0" y="2834640"/>
                </a:moveTo>
                <a:cubicBezTo>
                  <a:pt x="54864" y="2834640"/>
                  <a:pt x="109728" y="2834640"/>
                  <a:pt x="164592" y="2834640"/>
                </a:cubicBezTo>
                <a:cubicBezTo>
                  <a:pt x="1069848" y="2834640"/>
                  <a:pt x="1801368" y="2112264"/>
                  <a:pt x="1801368" y="1207008"/>
                </a:cubicBezTo>
                <a:cubicBezTo>
                  <a:pt x="1801368" y="731520"/>
                  <a:pt x="1591056" y="301752"/>
                  <a:pt x="1261872" y="0"/>
                </a:cubicBezTo>
                <a:lnTo>
                  <a:pt x="2011680" y="0"/>
                </a:lnTo>
                <a:cubicBezTo>
                  <a:pt x="2240280" y="347472"/>
                  <a:pt x="2368296" y="758952"/>
                  <a:pt x="2368296" y="1207008"/>
                </a:cubicBezTo>
                <a:cubicBezTo>
                  <a:pt x="2368296" y="2423160"/>
                  <a:pt x="1380744" y="3410712"/>
                  <a:pt x="164592" y="3410712"/>
                </a:cubicBezTo>
                <a:cubicBezTo>
                  <a:pt x="109728" y="3410712"/>
                  <a:pt x="54864" y="3410712"/>
                  <a:pt x="0" y="3401568"/>
                </a:cubicBezTo>
                <a:lnTo>
                  <a:pt x="0" y="283464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40_#color_#strokes-2082&amp;9950"/>
          <p:cNvSpPr/>
          <p:nvPr userDrawn="1">
            <p:custDataLst>
              <p:tags r:id="rId5"/>
            </p:custDataLst>
          </p:nvPr>
        </p:nvSpPr>
        <p:spPr>
          <a:xfrm>
            <a:off x="10899648" y="3429000"/>
            <a:ext cx="530352" cy="53035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841500" y="555752"/>
            <a:ext cx="10096500" cy="324964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841500" y="4217290"/>
            <a:ext cx="10096500" cy="1931921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37 (Stroke)_#color-2083&amp;10114"/>
          <p:cNvSpPr/>
          <p:nvPr userDrawn="1">
            <p:custDataLst>
              <p:tags r:id="rId12"/>
            </p:custDataLst>
          </p:nvPr>
        </p:nvSpPr>
        <p:spPr>
          <a:xfrm>
            <a:off x="10497312" y="0"/>
            <a:ext cx="1691640" cy="1591056"/>
          </a:xfrm>
          <a:custGeom>
            <a:avLst/>
            <a:gdLst/>
            <a:ahLst/>
            <a:cxnLst/>
            <a:rect l="l" t="t" r="r" b="b"/>
            <a:pathLst>
              <a:path w="1691640" h="1591056">
                <a:moveTo>
                  <a:pt x="402336" y="0"/>
                </a:moveTo>
                <a:cubicBezTo>
                  <a:pt x="374904" y="82296"/>
                  <a:pt x="365760" y="164592"/>
                  <a:pt x="365760" y="246888"/>
                </a:cubicBezTo>
                <a:cubicBezTo>
                  <a:pt x="365760" y="786384"/>
                  <a:pt x="804672" y="1225296"/>
                  <a:pt x="1344168" y="1225296"/>
                </a:cubicBezTo>
                <a:cubicBezTo>
                  <a:pt x="1472184" y="1225296"/>
                  <a:pt x="1591056" y="1207008"/>
                  <a:pt x="1691640" y="1161288"/>
                </a:cubicBezTo>
                <a:lnTo>
                  <a:pt x="1691640" y="1545336"/>
                </a:lnTo>
                <a:cubicBezTo>
                  <a:pt x="1581912" y="1581912"/>
                  <a:pt x="1463040" y="1591056"/>
                  <a:pt x="1344168" y="1591056"/>
                </a:cubicBezTo>
                <a:cubicBezTo>
                  <a:pt x="603504" y="1591056"/>
                  <a:pt x="0" y="987552"/>
                  <a:pt x="0" y="246888"/>
                </a:cubicBezTo>
                <a:cubicBezTo>
                  <a:pt x="0" y="164592"/>
                  <a:pt x="9144" y="82296"/>
                  <a:pt x="18288" y="0"/>
                </a:cubicBezTo>
                <a:lnTo>
                  <a:pt x="402336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3" name="Ellipse 36-2083&amp;10117"/>
          <p:cNvSpPr/>
          <p:nvPr userDrawn="1">
            <p:custDataLst>
              <p:tags r:id="rId13"/>
            </p:custDataLst>
          </p:nvPr>
        </p:nvSpPr>
        <p:spPr>
          <a:xfrm>
            <a:off x="905256" y="5687568"/>
            <a:ext cx="2715768" cy="1170432"/>
          </a:xfrm>
          <a:custGeom>
            <a:avLst/>
            <a:gdLst/>
            <a:ahLst/>
            <a:cxnLst/>
            <a:rect l="l" t="t" r="r" b="b"/>
            <a:pathLst>
              <a:path w="2715768" h="1170432">
                <a:moveTo>
                  <a:pt x="2715768" y="1170432"/>
                </a:moveTo>
                <a:lnTo>
                  <a:pt x="0" y="1170432"/>
                </a:lnTo>
                <a:cubicBezTo>
                  <a:pt x="100584" y="502920"/>
                  <a:pt x="667512" y="0"/>
                  <a:pt x="1353312" y="0"/>
                </a:cubicBezTo>
                <a:cubicBezTo>
                  <a:pt x="2048256" y="0"/>
                  <a:pt x="2615184" y="502920"/>
                  <a:pt x="2715768" y="1170432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48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914400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97169" y="618517"/>
            <a:ext cx="10481057" cy="9523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Bab iv</a:t>
            </a:r>
            <a:br>
              <a:rPr lang="en-US" sz="2800" dirty="0">
                <a:solidFill>
                  <a:schemeClr val="tx1"/>
                </a:solidFill>
                <a:latin typeface="+mn-lt"/>
              </a:rPr>
            </a:br>
            <a:r>
              <a:rPr lang="en-US" sz="2800" dirty="0" err="1">
                <a:solidFill>
                  <a:schemeClr val="tx1"/>
                </a:solidFill>
                <a:latin typeface="+mn-lt"/>
              </a:rPr>
              <a:t>kondisi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</a:rPr>
              <a:t>kerja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dan </a:t>
            </a:r>
            <a:r>
              <a:rPr lang="en-US" sz="2800" dirty="0" err="1">
                <a:solidFill>
                  <a:schemeClr val="tx1"/>
                </a:solidFill>
                <a:latin typeface="+mn-lt"/>
              </a:rPr>
              <a:t>psikologi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</a:rPr>
              <a:t>kerekayasaan</a:t>
            </a:r>
            <a:endParaRPr lang="en-US" sz="2800" dirty="0" err="1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Content Placeholder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913774" y="2016370"/>
            <a:ext cx="10481057" cy="4223114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2400" cap="none" dirty="0">
                <a:solidFill>
                  <a:schemeClr val="tx1"/>
                </a:solidFill>
              </a:rPr>
              <a:t>Bab </a:t>
            </a:r>
            <a:r>
              <a:rPr lang="en-ID" sz="2400" cap="none" dirty="0" err="1">
                <a:solidFill>
                  <a:schemeClr val="tx1"/>
                </a:solidFill>
              </a:rPr>
              <a:t>ini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membahas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interaksi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manusia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dengan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lingkungan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kerjanya</a:t>
            </a:r>
            <a:r>
              <a:rPr lang="en-ID" sz="2400" cap="none" dirty="0">
                <a:solidFill>
                  <a:schemeClr val="tx1"/>
                </a:solidFill>
              </a:rPr>
              <a:t>.</a:t>
            </a:r>
            <a:endParaRPr lang="en-ID" sz="2400" cap="non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D" sz="2400" cap="non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D" sz="2400" cap="none" dirty="0" err="1">
                <a:solidFill>
                  <a:schemeClr val="tx1"/>
                </a:solidFill>
              </a:rPr>
              <a:t>Pengaruh</a:t>
            </a:r>
            <a:r>
              <a:rPr lang="en-ID" sz="2400" cap="none" dirty="0">
                <a:solidFill>
                  <a:schemeClr val="tx1"/>
                </a:solidFill>
              </a:rPr>
              <a:t> timbal </a:t>
            </a:r>
            <a:r>
              <a:rPr lang="en-ID" sz="2400" cap="none" dirty="0" err="1">
                <a:solidFill>
                  <a:schemeClr val="tx1"/>
                </a:solidFill>
              </a:rPr>
              <a:t>balik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dari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berbagai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kondisi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kerja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dengan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tenaga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kerjanya</a:t>
            </a:r>
            <a:r>
              <a:rPr lang="en-ID" sz="2400" cap="none" dirty="0">
                <a:solidFill>
                  <a:schemeClr val="tx1"/>
                </a:solidFill>
              </a:rPr>
              <a:t> dan </a:t>
            </a:r>
            <a:r>
              <a:rPr lang="en-ID" sz="2400" cap="none" dirty="0" err="1">
                <a:solidFill>
                  <a:schemeClr val="tx1"/>
                </a:solidFill>
              </a:rPr>
              <a:t>rancangan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pekerjaan</a:t>
            </a:r>
            <a:r>
              <a:rPr lang="en-ID" sz="2400" cap="none" dirty="0">
                <a:solidFill>
                  <a:schemeClr val="tx1"/>
                </a:solidFill>
              </a:rPr>
              <a:t>, </a:t>
            </a:r>
            <a:r>
              <a:rPr lang="en-ID" sz="2400" cap="none" dirty="0" err="1">
                <a:solidFill>
                  <a:schemeClr val="tx1"/>
                </a:solidFill>
              </a:rPr>
              <a:t>rancangan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ruang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kerja</a:t>
            </a:r>
            <a:r>
              <a:rPr lang="en-ID" sz="2400" cap="none" dirty="0">
                <a:solidFill>
                  <a:schemeClr val="tx1"/>
                </a:solidFill>
              </a:rPr>
              <a:t> yang </a:t>
            </a:r>
            <a:r>
              <a:rPr lang="en-ID" sz="2400" cap="none" dirty="0" err="1">
                <a:solidFill>
                  <a:schemeClr val="tx1"/>
                </a:solidFill>
              </a:rPr>
              <a:t>disesuaikan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dengan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ketrampilan</a:t>
            </a:r>
            <a:r>
              <a:rPr lang="en-ID" sz="2400" cap="none" dirty="0">
                <a:solidFill>
                  <a:schemeClr val="tx1"/>
                </a:solidFill>
              </a:rPr>
              <a:t>/</a:t>
            </a:r>
            <a:r>
              <a:rPr lang="en-ID" sz="2400" cap="none" dirty="0" err="1">
                <a:solidFill>
                  <a:schemeClr val="tx1"/>
                </a:solidFill>
              </a:rPr>
              <a:t>keterbatasan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tenaga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kerja</a:t>
            </a:r>
            <a:r>
              <a:rPr lang="en-ID" sz="2400" cap="none" dirty="0">
                <a:solidFill>
                  <a:schemeClr val="tx1"/>
                </a:solidFill>
              </a:rPr>
              <a:t>.</a:t>
            </a:r>
            <a:endParaRPr lang="en-ID" sz="2400" cap="non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D" sz="2400" cap="non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D" sz="2400" cap="none" dirty="0" err="1">
                <a:solidFill>
                  <a:schemeClr val="tx1"/>
                </a:solidFill>
              </a:rPr>
              <a:t>Dikenal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sebagai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kerekayasaan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manusia</a:t>
            </a:r>
            <a:r>
              <a:rPr lang="en-ID" sz="2400" cap="none" dirty="0">
                <a:solidFill>
                  <a:schemeClr val="tx1"/>
                </a:solidFill>
              </a:rPr>
              <a:t> (human engineering); </a:t>
            </a:r>
            <a:r>
              <a:rPr lang="en-ID" sz="2400" cap="none" dirty="0" err="1">
                <a:solidFill>
                  <a:schemeClr val="tx1"/>
                </a:solidFill>
              </a:rPr>
              <a:t>ergonomika</a:t>
            </a:r>
            <a:endParaRPr lang="en-ID" sz="2400" cap="none" dirty="0" err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53060" y="1314450"/>
            <a:ext cx="10924540" cy="478091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cap="none" dirty="0" err="1">
                <a:solidFill>
                  <a:schemeClr val="tx1"/>
                </a:solidFill>
              </a:rPr>
              <a:t>Psikologi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kerekayasaan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endParaRPr lang="en-US" sz="2400" cap="none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cap="none" dirty="0" err="1">
                <a:solidFill>
                  <a:schemeClr val="tx1"/>
                </a:solidFill>
              </a:rPr>
              <a:t>Bidang</a:t>
            </a:r>
            <a:r>
              <a:rPr lang="en-US" sz="2400" cap="none" dirty="0">
                <a:solidFill>
                  <a:schemeClr val="tx1"/>
                </a:solidFill>
              </a:rPr>
              <a:t> yang </a:t>
            </a:r>
            <a:r>
              <a:rPr lang="en-US" sz="2400" cap="none" dirty="0" err="1">
                <a:solidFill>
                  <a:schemeClr val="tx1"/>
                </a:solidFill>
              </a:rPr>
              <a:t>memperhatikan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penemuan</a:t>
            </a:r>
            <a:r>
              <a:rPr lang="en-US" sz="2400" cap="none" dirty="0">
                <a:solidFill>
                  <a:schemeClr val="tx1"/>
                </a:solidFill>
              </a:rPr>
              <a:t> &amp; </a:t>
            </a:r>
            <a:r>
              <a:rPr lang="en-US" sz="2400" cap="none" dirty="0" err="1">
                <a:solidFill>
                  <a:schemeClr val="tx1"/>
                </a:solidFill>
              </a:rPr>
              <a:t>penerapan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informasi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tentang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perilaku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manusia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dalam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kaitannya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dengan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mesin-mesin</a:t>
            </a:r>
            <a:r>
              <a:rPr lang="en-US" sz="2400" cap="none" dirty="0">
                <a:solidFill>
                  <a:schemeClr val="tx1"/>
                </a:solidFill>
              </a:rPr>
              <a:t>, </a:t>
            </a:r>
            <a:r>
              <a:rPr lang="en-US" sz="2400" cap="none" dirty="0" err="1">
                <a:solidFill>
                  <a:schemeClr val="tx1"/>
                </a:solidFill>
              </a:rPr>
              <a:t>peralatan</a:t>
            </a:r>
            <a:r>
              <a:rPr lang="en-US" sz="2400" cap="none" dirty="0">
                <a:solidFill>
                  <a:schemeClr val="tx1"/>
                </a:solidFill>
              </a:rPr>
              <a:t>, </a:t>
            </a:r>
            <a:r>
              <a:rPr lang="en-US" sz="2400" cap="none" dirty="0" err="1">
                <a:solidFill>
                  <a:schemeClr val="tx1"/>
                </a:solidFill>
              </a:rPr>
              <a:t>pekerjaan</a:t>
            </a:r>
            <a:r>
              <a:rPr lang="en-US" sz="2400" cap="none" dirty="0">
                <a:solidFill>
                  <a:schemeClr val="tx1"/>
                </a:solidFill>
              </a:rPr>
              <a:t> dan </a:t>
            </a:r>
            <a:r>
              <a:rPr lang="en-US" sz="2400" cap="none" dirty="0" err="1">
                <a:solidFill>
                  <a:schemeClr val="tx1"/>
                </a:solidFill>
              </a:rPr>
              <a:t>linhgkungan</a:t>
            </a:r>
            <a:r>
              <a:rPr lang="en-US" sz="2400" cap="none" dirty="0">
                <a:solidFill>
                  <a:schemeClr val="tx1"/>
                </a:solidFill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</a:rPr>
              <a:t>kerja</a:t>
            </a:r>
            <a:endParaRPr lang="en-US" sz="2400" cap="non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cap="none" dirty="0" err="1">
                <a:solidFill>
                  <a:schemeClr val="tx1"/>
                </a:solidFill>
              </a:rPr>
              <a:t>Kerekayasaan</a:t>
            </a:r>
            <a:r>
              <a:rPr lang="en-US" sz="2400" cap="none" dirty="0">
                <a:solidFill>
                  <a:schemeClr val="tx1"/>
                </a:solidFill>
              </a:rPr>
              <a:t> factor-factor </a:t>
            </a:r>
            <a:r>
              <a:rPr lang="en-US" sz="2400" cap="none" dirty="0" err="1">
                <a:solidFill>
                  <a:schemeClr val="tx1"/>
                </a:solidFill>
              </a:rPr>
              <a:t>manusia</a:t>
            </a:r>
            <a:endParaRPr lang="en-US" sz="2400" cap="none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ID" sz="2400" cap="none" dirty="0" err="1">
                <a:solidFill>
                  <a:schemeClr val="tx1"/>
                </a:solidFill>
              </a:rPr>
              <a:t>Bidang</a:t>
            </a:r>
            <a:r>
              <a:rPr lang="en-ID" sz="2400" cap="none" dirty="0">
                <a:solidFill>
                  <a:schemeClr val="tx1"/>
                </a:solidFill>
              </a:rPr>
              <a:t> yang </a:t>
            </a:r>
            <a:r>
              <a:rPr lang="en-ID" sz="2400" cap="none" dirty="0" err="1">
                <a:solidFill>
                  <a:schemeClr val="tx1"/>
                </a:solidFill>
              </a:rPr>
              <a:t>memperhatikan</a:t>
            </a:r>
            <a:endParaRPr lang="en-ID" sz="2400" cap="non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ID" sz="2400" cap="none" dirty="0">
                <a:solidFill>
                  <a:schemeClr val="tx1"/>
                </a:solidFill>
              </a:rPr>
              <a:t>performance, </a:t>
            </a:r>
            <a:r>
              <a:rPr lang="en-ID" sz="2400" cap="none" dirty="0" err="1">
                <a:solidFill>
                  <a:schemeClr val="tx1"/>
                </a:solidFill>
              </a:rPr>
              <a:t>perilaku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manusia</a:t>
            </a:r>
            <a:r>
              <a:rPr lang="en-ID" sz="2400" cap="none" dirty="0">
                <a:solidFill>
                  <a:schemeClr val="tx1"/>
                </a:solidFill>
              </a:rPr>
              <a:t> dan </a:t>
            </a:r>
            <a:r>
              <a:rPr lang="en-ID" sz="2400" cap="none" dirty="0" err="1">
                <a:solidFill>
                  <a:schemeClr val="tx1"/>
                </a:solidFill>
              </a:rPr>
              <a:t>pelatihan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dengan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mesin-mesin</a:t>
            </a:r>
            <a:endParaRPr lang="en-ID" sz="2400" cap="non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ID" sz="2400" cap="none" dirty="0" err="1">
                <a:solidFill>
                  <a:schemeClr val="tx1"/>
                </a:solidFill>
              </a:rPr>
              <a:t>Rancangan</a:t>
            </a:r>
            <a:r>
              <a:rPr lang="en-ID" sz="2400" cap="none" dirty="0">
                <a:solidFill>
                  <a:schemeClr val="tx1"/>
                </a:solidFill>
              </a:rPr>
              <a:t> dan </a:t>
            </a:r>
            <a:r>
              <a:rPr lang="en-ID" sz="2400" cap="none" dirty="0" err="1">
                <a:solidFill>
                  <a:schemeClr val="tx1"/>
                </a:solidFill>
              </a:rPr>
              <a:t>pengembangan</a:t>
            </a:r>
            <a:r>
              <a:rPr lang="en-ID" sz="2400" cap="none" dirty="0">
                <a:solidFill>
                  <a:schemeClr val="tx1"/>
                </a:solidFill>
              </a:rPr>
              <a:t> system </a:t>
            </a:r>
            <a:r>
              <a:rPr lang="en-ID" sz="2400" cap="none" dirty="0" err="1">
                <a:solidFill>
                  <a:schemeClr val="tx1"/>
                </a:solidFill>
              </a:rPr>
              <a:t>mesin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manusia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endParaRPr lang="en-ID" sz="2400" cap="non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en-ID" sz="2400" cap="none" dirty="0" err="1">
                <a:solidFill>
                  <a:schemeClr val="tx1"/>
                </a:solidFill>
              </a:rPr>
              <a:t>Penelitian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medis</a:t>
            </a:r>
            <a:r>
              <a:rPr lang="en-ID" sz="2400" cap="none" dirty="0">
                <a:solidFill>
                  <a:schemeClr val="tx1"/>
                </a:solidFill>
              </a:rPr>
              <a:t> dan </a:t>
            </a:r>
            <a:r>
              <a:rPr lang="en-ID" sz="2400" cap="none" dirty="0" err="1">
                <a:solidFill>
                  <a:schemeClr val="tx1"/>
                </a:solidFill>
              </a:rPr>
              <a:t>biologis</a:t>
            </a:r>
            <a:r>
              <a:rPr lang="en-ID" sz="2400" cap="none" dirty="0">
                <a:solidFill>
                  <a:schemeClr val="tx1"/>
                </a:solidFill>
              </a:rPr>
              <a:t> yang </a:t>
            </a:r>
            <a:r>
              <a:rPr lang="en-ID" sz="2400" cap="none" dirty="0" err="1">
                <a:solidFill>
                  <a:schemeClr val="tx1"/>
                </a:solidFill>
              </a:rPr>
              <a:t>berkaitan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dengan</a:t>
            </a:r>
            <a:r>
              <a:rPr lang="en-ID" sz="2400" cap="none" dirty="0">
                <a:solidFill>
                  <a:schemeClr val="tx1"/>
                </a:solidFill>
              </a:rPr>
              <a:t> </a:t>
            </a:r>
            <a:r>
              <a:rPr lang="en-ID" sz="2400" cap="none" dirty="0" err="1">
                <a:solidFill>
                  <a:schemeClr val="tx1"/>
                </a:solidFill>
              </a:rPr>
              <a:t>sistem</a:t>
            </a:r>
            <a:endParaRPr lang="en-ID" sz="2400" cap="none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D" sz="2400" cap="none" dirty="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pendahulu psikologi kerekayasaan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altLang="en-ID" sz="2800">
                <a:solidFill>
                  <a:schemeClr val="tx1"/>
                </a:solidFill>
              </a:rPr>
              <a:t>M</a:t>
            </a:r>
            <a:r>
              <a:rPr lang="en-US" altLang="en-ID" sz="2800" cap="none">
                <a:solidFill>
                  <a:schemeClr val="tx1"/>
                </a:solidFill>
                <a:uFillTx/>
              </a:rPr>
              <a:t>anajemen Ilmiah - Frederick W. Taylor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pPr marL="457200" indent="-457200">
              <a:buAutoNum type="arabicPeriod"/>
            </a:pPr>
            <a:r>
              <a:rPr lang="en-US" altLang="en-ID" sz="2800" cap="none">
                <a:solidFill>
                  <a:schemeClr val="tx1"/>
                </a:solidFill>
                <a:uFillTx/>
              </a:rPr>
              <a:t>Analisis Waktu &amp; Gerak - Gilbreth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pPr marL="457200" indent="-457200">
              <a:buAutoNum type="arabicPeriod"/>
            </a:pPr>
            <a:r>
              <a:rPr lang="en-US" altLang="en-ID" sz="2800" cap="none">
                <a:solidFill>
                  <a:schemeClr val="tx1"/>
                </a:solidFill>
                <a:uFillTx/>
              </a:rPr>
              <a:t>Kondisi kerja - Penelitian di Hawthorne (Western Electric Company)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kondisi kerja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ID">
                <a:solidFill>
                  <a:schemeClr val="tx1"/>
                </a:solidFill>
              </a:rPr>
              <a:t>1. K</a:t>
            </a:r>
            <a:r>
              <a:rPr lang="en-US" altLang="en-ID" cap="none">
                <a:solidFill>
                  <a:schemeClr val="tx1"/>
                </a:solidFill>
                <a:uFillTx/>
              </a:rPr>
              <a:t>ondisi Fisik Kerja  - lingkungan fisik kerja (dari fasilitas parkir sd cahaya/suara yg menimpa meja/ruang kerja dari tenaga kerja)</a:t>
            </a:r>
            <a:endParaRPr lang="en-US" altLang="en-ID" cap="none">
              <a:solidFill>
                <a:schemeClr val="tx1"/>
              </a:solidFill>
              <a:uFillTx/>
            </a:endParaRPr>
          </a:p>
          <a:p>
            <a:r>
              <a:rPr lang="en-US" altLang="en-ID" cap="none">
                <a:solidFill>
                  <a:schemeClr val="tx1"/>
                </a:solidFill>
                <a:uFillTx/>
              </a:rPr>
              <a:t>Iluminasi (Penerangan)</a:t>
            </a:r>
            <a:endParaRPr lang="en-US" altLang="en-ID" cap="none">
              <a:solidFill>
                <a:schemeClr val="tx1"/>
              </a:solidFill>
              <a:uFillTx/>
            </a:endParaRPr>
          </a:p>
          <a:p>
            <a:r>
              <a:rPr lang="en-US" altLang="en-ID" cap="none">
                <a:solidFill>
                  <a:schemeClr val="tx1"/>
                </a:solidFill>
                <a:uFillTx/>
              </a:rPr>
              <a:t>Warna</a:t>
            </a:r>
            <a:endParaRPr lang="en-US" altLang="en-ID" cap="none">
              <a:solidFill>
                <a:schemeClr val="tx1"/>
              </a:solidFill>
              <a:uFillTx/>
            </a:endParaRPr>
          </a:p>
          <a:p>
            <a:r>
              <a:rPr lang="en-US" altLang="en-ID" cap="none">
                <a:solidFill>
                  <a:schemeClr val="tx1"/>
                </a:solidFill>
                <a:uFillTx/>
              </a:rPr>
              <a:t>Bising (Noise)</a:t>
            </a:r>
            <a:endParaRPr lang="en-US" altLang="en-ID" cap="none">
              <a:solidFill>
                <a:schemeClr val="tx1"/>
              </a:solidFill>
              <a:uFillTx/>
            </a:endParaRPr>
          </a:p>
          <a:p>
            <a:r>
              <a:rPr lang="en-US" altLang="en-ID" cap="none">
                <a:solidFill>
                  <a:schemeClr val="tx1"/>
                </a:solidFill>
                <a:uFillTx/>
              </a:rPr>
              <a:t>Musik dalam Bekerja</a:t>
            </a:r>
            <a:endParaRPr lang="en-US" altLang="en-ID" cap="none">
              <a:solidFill>
                <a:schemeClr val="tx1"/>
              </a:solidFill>
              <a:uFillTx/>
            </a:endParaRPr>
          </a:p>
          <a:p>
            <a:endParaRPr lang="en-US" altLang="en-ID" cap="none">
              <a:solidFill>
                <a:schemeClr val="tx1"/>
              </a:solidFill>
              <a:uFillTx/>
            </a:endParaRPr>
          </a:p>
          <a:p>
            <a:endParaRPr lang="en-US" altLang="en-ID" cap="none">
              <a:solidFill>
                <a:schemeClr val="tx1"/>
              </a:solidFill>
              <a:uFillTx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ID" sz="2800">
                <a:solidFill>
                  <a:schemeClr val="tx1"/>
                </a:solidFill>
              </a:rPr>
              <a:t>2. K</a:t>
            </a:r>
            <a:r>
              <a:rPr lang="en-US" altLang="en-ID" sz="2800" cap="none">
                <a:solidFill>
                  <a:schemeClr val="tx1"/>
                </a:solidFill>
                <a:uFillTx/>
              </a:rPr>
              <a:t>ondisi Lama Waktu Kerja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Jam Kerja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Kerja Paro Waktu Tetap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Empat Hari Minggu Kerja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Jam Kerja Lentur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pPr marL="0" indent="0">
              <a:buNone/>
            </a:pPr>
            <a:endParaRPr lang="en-US" altLang="en-ID" sz="2800" cap="none">
              <a:solidFill>
                <a:schemeClr val="tx1"/>
              </a:solidFill>
              <a:uFillTx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KONDISI KERJA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SISTEM MESIN - MANUSIA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Sistem dimana kedua komponen harus bekerja sama untuk menyelesaikan pekerjaan.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  <a:p>
            <a:r>
              <a:rPr lang="en-US" altLang="en-ID" sz="2800" cap="none">
                <a:solidFill>
                  <a:schemeClr val="tx1"/>
                </a:solidFill>
                <a:uFillTx/>
              </a:rPr>
              <a:t>2 </a:t>
            </a:r>
            <a:r>
              <a:rPr lang="en-US" altLang="en-ID" sz="2800" i="1" cap="none">
                <a:solidFill>
                  <a:schemeClr val="tx1"/>
                </a:solidFill>
                <a:uFillTx/>
              </a:rPr>
              <a:t>man - machine system</a:t>
            </a:r>
            <a:r>
              <a:rPr lang="en-US" altLang="en-ID" sz="2800" cap="none">
                <a:solidFill>
                  <a:schemeClr val="tx1"/>
                </a:solidFill>
                <a:uFillTx/>
              </a:rPr>
              <a:t>  - ber-ikal terbuka (open loop) dan ber-ikal tertutup (closed loop)</a:t>
            </a:r>
            <a:endParaRPr lang="en-US" altLang="en-ID" sz="2800" cap="none">
              <a:solidFill>
                <a:schemeClr val="tx1"/>
              </a:solidFill>
              <a:uFillTx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21410" y="618490"/>
            <a:ext cx="10156825" cy="419798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penyajian informasi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- v</a:t>
            </a:r>
            <a:r>
              <a:rPr lang="en-US" cap="none">
                <a:solidFill>
                  <a:schemeClr val="tx1"/>
                </a:solidFill>
                <a:uFillTx/>
              </a:rPr>
              <a:t>isual</a:t>
            </a:r>
            <a:br>
              <a:rPr lang="en-US" cap="none">
                <a:solidFill>
                  <a:schemeClr val="tx1"/>
                </a:solidFill>
                <a:uFillTx/>
              </a:rPr>
            </a:br>
            <a:r>
              <a:rPr lang="en-US" cap="none">
                <a:solidFill>
                  <a:schemeClr val="tx1"/>
                </a:solidFill>
                <a:uFillTx/>
              </a:rPr>
              <a:t>- Auditif</a:t>
            </a:r>
            <a:br>
              <a:rPr lang="en-US" cap="none">
                <a:solidFill>
                  <a:schemeClr val="tx1"/>
                </a:solidFill>
                <a:uFillTx/>
              </a:rPr>
            </a:b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fungsi-fungsi kendali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B</a:t>
            </a:r>
            <a:r>
              <a:rPr lang="en-US" cap="none">
                <a:solidFill>
                  <a:schemeClr val="tx1"/>
                </a:solidFill>
                <a:uFillTx/>
              </a:rPr>
              <a:t>erpengaruh pada kecepatan &amp; kecermatan dalam mengoperasikan mesin.</a:t>
            </a:r>
            <a:endParaRPr lang="en-US" cap="none">
              <a:solidFill>
                <a:schemeClr val="tx1"/>
              </a:solidFill>
              <a:uFillTx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71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77"/>
</p:tagLst>
</file>

<file path=ppt/tags/tag76.xml><?xml version="1.0" encoding="utf-8"?>
<p:tagLst xmlns:p="http://schemas.openxmlformats.org/presentationml/2006/main">
  <p:tag name="KSO_WM_UNIT_INDEX" val="2"/>
  <p:tag name="KSO_WM_UNIT_TYPE" val="f"/>
  <p:tag name="KSO_WM_BEAUTIFY_FLAG" val="#wm#"/>
  <p:tag name="KSO_WM_UNIT_SUBTYPE" val="a"/>
</p:tagLst>
</file>

<file path=ppt/tags/tag77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78.xml><?xml version="1.0" encoding="utf-8"?>
<p:tagLst xmlns:p="http://schemas.openxmlformats.org/presentationml/2006/main">
  <p:tag name="KSO_WM_SLIDE_TYPE" val="text"/>
  <p:tag name="KSO_WM_BEAUTIFY_FLAG" val="#wm#"/>
  <p:tag name="KSO_WM_SLIDE_THEME_ID" val="3321190"/>
  <p:tag name="KSO_WM_SLIDE_THEME_NAME" val="Yellow Line Minimalist"/>
</p:tagLst>
</file>

<file path=ppt/tags/tag7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80.xml><?xml version="1.0" encoding="utf-8"?>
<p:tagLst xmlns:p="http://schemas.openxmlformats.org/presentationml/2006/main">
  <p:tag name="KSO_WM_SLIDE_TYPE" val="text"/>
  <p:tag name="KSO_WM_BEAUTIFY_FLAG" val="#wm#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84.xml><?xml version="1.0" encoding="utf-8"?>
<p:tagLst xmlns:p="http://schemas.openxmlformats.org/presentationml/2006/main">
  <p:tag name="KSO_WM_SLIDE_TYPE" val="text"/>
  <p:tag name="KSO_WM_BEAUTIFY_FLAG" val="#wm#"/>
</p:tagLst>
</file>

<file path=ppt/tags/tag85.xml><?xml version="1.0" encoding="utf-8"?>
<p:tagLst xmlns:p="http://schemas.openxmlformats.org/presentationml/2006/main">
  <p:tag name="KSO_WM_UNIT_TEXT" val="pendahulu psikologi kerekayasaan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8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88.xml><?xml version="1.0" encoding="utf-8"?>
<p:tagLst xmlns:p="http://schemas.openxmlformats.org/presentationml/2006/main">
  <p:tag name="KSO_WM_SLIDE_TYPE" val="text"/>
  <p:tag name="KSO_WM_BEAUTIFY_FLAG" val="#wm#"/>
</p:tagLst>
</file>

<file path=ppt/tags/tag8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9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TEXT" val="kondisi kerja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92.xml><?xml version="1.0" encoding="utf-8"?>
<p:tagLst xmlns:p="http://schemas.openxmlformats.org/presentationml/2006/main">
  <p:tag name="KSO_WM_SLIDE_TYPE" val="text"/>
  <p:tag name="KSO_WM_BEAUTIFY_FLAG" val="#wm#"/>
</p:tagLst>
</file>

<file path=ppt/tags/tag93.xml><?xml version="1.0" encoding="utf-8"?>
<p:tagLst xmlns:p="http://schemas.openxmlformats.org/presentationml/2006/main">
  <p:tag name="KSO_WM_UNIT_TEXT" val="KONDISI KERJA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9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96.xml><?xml version="1.0" encoding="utf-8"?>
<p:tagLst xmlns:p="http://schemas.openxmlformats.org/presentationml/2006/main">
  <p:tag name="KSO_WM_SLIDE_TYPE" val="text"/>
  <p:tag name="KSO_WM_BEAUTIFY_FLAG" val="#wm#"/>
</p:tagLst>
</file>

<file path=ppt/tags/tag97.xml><?xml version="1.0" encoding="utf-8"?>
<p:tagLst xmlns:p="http://schemas.openxmlformats.org/presentationml/2006/main">
  <p:tag name="KSO_WM_UNIT_INDEX" val="5"/>
  <p:tag name="KSO_WM_UNIT_TYPE" val="f"/>
  <p:tag name="KSO_WM_BEAUTIFY_FLAG" val="#wm#"/>
  <p:tag name="KSO_WM_UNIT_SUBTYPE" val="a"/>
</p:tagLst>
</file>

<file path=ppt/tags/tag98.xml><?xml version="1.0" encoding="utf-8"?>
<p:tagLst xmlns:p="http://schemas.openxmlformats.org/presentationml/2006/main">
  <p:tag name="KSO_WM_SLIDE_TYPE" val="text"/>
  <p:tag name="KSO_WM_BEAUTIFY_FLAG" val="#wm#"/>
</p:tagLst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8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000"/>
      </a:accent1>
      <a:accent2>
        <a:srgbClr val="FF7A00"/>
      </a:accent2>
      <a:accent3>
        <a:srgbClr val="FF9900"/>
      </a:accent3>
      <a:accent4>
        <a:srgbClr val="75BD42"/>
      </a:accent4>
      <a:accent5>
        <a:srgbClr val="30C0B4"/>
      </a:accent5>
      <a:accent6>
        <a:srgbClr val="E54C5E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{8961525A-BAD4-40E4-B011-79D5E1B0924F}TF62d0d592-7ac2-4846-a919-75806e8bead47c13978d-7a72a11451b2</Template>
  <TotalTime>0</TotalTime>
  <Words>1575</Words>
  <Application>WPS Presentation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SimSun</vt:lpstr>
      <vt:lpstr>Wingdings</vt:lpstr>
      <vt:lpstr>Sans Serif Collection</vt:lpstr>
      <vt:lpstr>Lato</vt:lpstr>
      <vt:lpstr>Segoe Print</vt:lpstr>
      <vt:lpstr>Microsoft YaHei</vt:lpstr>
      <vt:lpstr>Arial Unicode MS</vt:lpstr>
      <vt:lpstr>Manrope ExtraBold</vt:lpstr>
      <vt:lpstr>Calibri</vt:lpstr>
      <vt:lpstr>Tw Cen MT</vt:lpstr>
      <vt:lpstr>Droplet</vt:lpstr>
      <vt:lpstr>Office Theme</vt:lpstr>
      <vt:lpstr>PowerPoint 演示文稿</vt:lpstr>
      <vt:lpstr>PowerPoint 演示文稿</vt:lpstr>
      <vt:lpstr>pendahulu psikologi kerekayasaan</vt:lpstr>
      <vt:lpstr>kondisi kerja</vt:lpstr>
      <vt:lpstr>KONDISI KERJA</vt:lpstr>
      <vt:lpstr>SISTEM MESIN - MANUSIA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Wismayanti OFON</dc:creator>
  <cp:lastModifiedBy>WPS_1786679620</cp:lastModifiedBy>
  <cp:revision>7</cp:revision>
  <dcterms:created xsi:type="dcterms:W3CDTF">2026-10-04T14:59:00Z</dcterms:created>
  <dcterms:modified xsi:type="dcterms:W3CDTF">2026-10-14T07:27:33Z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90F1E8FFDAC24EA0B979FC6AB6DFD380_13</vt:lpwstr>
  </property>
</Properties>
</file>